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327" r:id="rId3"/>
    <p:sldId id="329" r:id="rId4"/>
    <p:sldId id="359" r:id="rId5"/>
    <p:sldId id="331" r:id="rId6"/>
    <p:sldId id="360" r:id="rId7"/>
    <p:sldId id="361" r:id="rId8"/>
    <p:sldId id="332" r:id="rId9"/>
    <p:sldId id="364" r:id="rId10"/>
    <p:sldId id="362" r:id="rId11"/>
    <p:sldId id="363" r:id="rId12"/>
    <p:sldId id="365" r:id="rId13"/>
    <p:sldId id="366" r:id="rId14"/>
    <p:sldId id="367" r:id="rId15"/>
    <p:sldId id="330" r:id="rId16"/>
    <p:sldId id="369" r:id="rId17"/>
    <p:sldId id="372" r:id="rId18"/>
    <p:sldId id="370" r:id="rId19"/>
    <p:sldId id="371" r:id="rId20"/>
    <p:sldId id="350" r:id="rId21"/>
    <p:sldId id="3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" initials="V" lastIdx="2" clrIdx="0">
    <p:extLst>
      <p:ext uri="{19B8F6BF-5375-455C-9EA6-DF929625EA0E}">
        <p15:presenceInfo xmlns:p15="http://schemas.microsoft.com/office/powerpoint/2012/main" userId="V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98"/>
    <a:srgbClr val="F15D3F"/>
    <a:srgbClr val="DF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7"/>
  </p:normalViewPr>
  <p:slideViewPr>
    <p:cSldViewPr snapToGrid="0" snapToObjects="1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886ED-9234-4436-91AF-00C8D42C4DD3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ACE8-6A31-45FA-9C9F-DBAC5A237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3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ACE8-6A31-45FA-9C9F-DBAC5A2376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6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5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375FC-D61C-8B44-BFF2-484E62C54BE4}" type="datetimeFigureOut">
              <a:rPr lang="en-US" smtClean="0"/>
              <a:t>2018-03-19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FB15-63C3-DE45-A106-B104F40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0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89941"/>
            <a:ext cx="12192000" cy="6947941"/>
          </a:xfrm>
          <a:prstGeom prst="rect">
            <a:avLst/>
          </a:prstGeom>
          <a:solidFill>
            <a:srgbClr val="DFE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28" y="4735629"/>
            <a:ext cx="11552038" cy="1289786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rgbClr val="006798"/>
                </a:solidFill>
                <a:latin typeface="DINRoundPro-Light" panose="020B0504020101010102" pitchFamily="34" charset="-18"/>
                <a:ea typeface="DIN Round Pro Medium" charset="0"/>
                <a:cs typeface="DIN Round Pro Medium" charset="0"/>
              </a:rPr>
              <a:t>„Vaikų linija“, klausau </a:t>
            </a:r>
            <a:endParaRPr lang="en-US" dirty="0">
              <a:solidFill>
                <a:srgbClr val="006798"/>
              </a:solidFill>
              <a:latin typeface="DINRoundPro-Light" panose="020B0504020101010102" pitchFamily="34" charset="-18"/>
              <a:ea typeface="DIN Round Pro Medium" charset="0"/>
              <a:cs typeface="DIN Round Pro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941"/>
            <a:ext cx="6592931" cy="3775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941"/>
            <a:ext cx="12192000" cy="45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536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Dėl ko dažniausiai „Vaikų linijai“ skambina ir rašo </a:t>
            </a:r>
            <a:r>
              <a:rPr lang="lt-LT" b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vaikai bei </a:t>
            </a:r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paaugliai?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895862" y="1820086"/>
            <a:ext cx="2779723" cy="923114"/>
          </a:xfrm>
          <a:prstGeom prst="wedgeRoundRectCallout">
            <a:avLst>
              <a:gd name="adj1" fmla="val -20833"/>
              <a:gd name="adj2" fmla="val 8760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Santykiai su draugais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6492" y="1814049"/>
            <a:ext cx="2580894" cy="940257"/>
          </a:xfrm>
          <a:prstGeom prst="wedgeRoundRectCallout">
            <a:avLst>
              <a:gd name="adj1" fmla="val -16227"/>
              <a:gd name="adj2" fmla="val 7514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Santykiai su tėvais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52821" y="1820086"/>
            <a:ext cx="2434590" cy="947020"/>
          </a:xfrm>
          <a:prstGeom prst="wedgeRoundRectCallout">
            <a:avLst>
              <a:gd name="adj1" fmla="val -20833"/>
              <a:gd name="adj2" fmla="val 8084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Patyčios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57515" y="3201091"/>
            <a:ext cx="2425787" cy="1037773"/>
          </a:xfrm>
          <a:prstGeom prst="wedgeRoundRectCallout">
            <a:avLst>
              <a:gd name="adj1" fmla="val -13034"/>
              <a:gd name="adj2" fmla="val 7161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Vienišumas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45258" y="3152138"/>
            <a:ext cx="2871216" cy="1046988"/>
          </a:xfrm>
          <a:prstGeom prst="wedgeRoundRectCallout">
            <a:avLst>
              <a:gd name="adj1" fmla="val -28158"/>
              <a:gd name="adj2" fmla="val 703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Baimė ir nerimas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994896" y="1839568"/>
            <a:ext cx="2785702" cy="959981"/>
          </a:xfrm>
          <a:prstGeom prst="wedgeRoundRectCallout">
            <a:avLst>
              <a:gd name="adj1" fmla="val -3695"/>
              <a:gd name="adj2" fmla="val 71501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Fizinė prievarta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24005" y="4664501"/>
            <a:ext cx="2217420" cy="891996"/>
          </a:xfrm>
          <a:prstGeom prst="wedgeRoundRectCallout">
            <a:avLst>
              <a:gd name="adj1" fmla="val -11348"/>
              <a:gd name="adj2" fmla="val 6967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Mintys apie savižudybę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3547872" y="3293870"/>
            <a:ext cx="2798064" cy="905256"/>
          </a:xfrm>
          <a:prstGeom prst="wedgeRoundRectCallout">
            <a:avLst>
              <a:gd name="adj1" fmla="val -19853"/>
              <a:gd name="adj2" fmla="val 8068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Klausimai apie seksualumą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9514700" y="3179993"/>
            <a:ext cx="2176771" cy="1107239"/>
          </a:xfrm>
          <a:prstGeom prst="wedgeRoundRectCallout">
            <a:avLst>
              <a:gd name="adj1" fmla="val -34353"/>
              <a:gd name="adj2" fmla="val 6250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Fizinė sveikata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268402" y="4631037"/>
            <a:ext cx="2638622" cy="876343"/>
          </a:xfrm>
          <a:prstGeom prst="wedgeRoundRectCallout">
            <a:avLst>
              <a:gd name="adj1" fmla="val -20036"/>
              <a:gd name="adj2" fmla="val 8169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Santykiai su broliais/seserimis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767735" y="5979361"/>
            <a:ext cx="2256256" cy="630621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Brendimo klausimai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653346" y="4681978"/>
            <a:ext cx="2338393" cy="711979"/>
          </a:xfrm>
          <a:prstGeom prst="wedgeRoundRectCallout">
            <a:avLst>
              <a:gd name="adj1" fmla="val -33868"/>
              <a:gd name="adj2" fmla="val 8464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Savęs žalojimas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6234001" y="4581370"/>
            <a:ext cx="1342592" cy="902864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Emocinė prievarta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4339663" y="5687308"/>
            <a:ext cx="2565634" cy="974051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Grėsmės ir nemalonios patirtys internete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7101249" y="5783604"/>
            <a:ext cx="2788079" cy="768280"/>
          </a:xfrm>
          <a:prstGeom prst="wedgeRoundRectCallout">
            <a:avLst>
              <a:gd name="adj1" fmla="val -13109"/>
              <a:gd name="adj2" fmla="val 7481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>
                <a:latin typeface="DINRoundPro-Light" panose="020B0504020101010102" pitchFamily="34" charset="-18"/>
              </a:rPr>
              <a:t>Laisvalaikis/užimtumas</a:t>
            </a:r>
            <a:endParaRPr lang="lt-LT" dirty="0">
              <a:latin typeface="DINRoundPro-Light" panose="020B0504020101010102" pitchFamily="34" charset="-18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10085280" y="5757023"/>
            <a:ext cx="1902372" cy="834619"/>
          </a:xfrm>
          <a:prstGeom prst="wedgeRoundRectCallout">
            <a:avLst>
              <a:gd name="adj1" fmla="val -19728"/>
              <a:gd name="adj2" fmla="val 75093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Įsimylėjimas</a:t>
            </a:r>
            <a:endParaRPr lang="lt-LT">
              <a:latin typeface="DINRoundPro-Light" panose="020B0504020101010102" pitchFamily="34" charset="-18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10174014" y="4672849"/>
            <a:ext cx="1870841" cy="792418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mtClean="0">
                <a:latin typeface="DINRoundPro-Light" panose="020B0504020101010102" pitchFamily="34" charset="-18"/>
              </a:rPr>
              <a:t>Nepasitikėjimas savimi</a:t>
            </a:r>
            <a:endParaRPr lang="lt-LT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94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536"/>
          </a:xfrm>
        </p:spPr>
        <p:txBody>
          <a:bodyPr>
            <a:normAutofit/>
          </a:bodyPr>
          <a:lstStyle/>
          <a:p>
            <a:pPr algn="ctr"/>
            <a:r>
              <a:rPr lang="lt-LT" b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Kas yra „Vaikų linijos“ konsultantai?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049" y="1988676"/>
            <a:ext cx="11634952" cy="4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365126"/>
            <a:ext cx="11866880" cy="953536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linijos“ savanoriai konsultantai – įvairaus amžiaus ir profesijų žmonės, baigę specialius mokymus ir norintys padėti išklausyti vaikus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4419601"/>
            <a:ext cx="6329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lt-LT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„Vaikų linijos“ konsultantai negali nuspręsti už </a:t>
            </a:r>
            <a:r>
              <a:rPr lang="en-US" sz="2400" dirty="0" err="1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tave</a:t>
            </a:r>
            <a:r>
              <a:rPr lang="lt-LT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, tačiau kalbantis ar susirašinėjant KARTU SU </a:t>
            </a:r>
            <a:r>
              <a:rPr lang="en-US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TAVIMI</a:t>
            </a:r>
            <a:r>
              <a:rPr lang="lt-LT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 gali ieškoti atsakymų į </a:t>
            </a:r>
            <a:r>
              <a:rPr lang="en-US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tau</a:t>
            </a:r>
            <a:r>
              <a:rPr lang="lt-LT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 rūpimus klausimus ar sprendimų, kaip </a:t>
            </a:r>
            <a:r>
              <a:rPr lang="en-US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tau</a:t>
            </a:r>
            <a:r>
              <a:rPr lang="lt-LT" sz="2400" dirty="0" smtClean="0">
                <a:solidFill>
                  <a:srgbClr val="5B9BD5">
                    <a:lumMod val="50000"/>
                  </a:srgbClr>
                </a:solidFill>
                <a:latin typeface="DINRoundPro-Light" panose="020B0504020101010102" pitchFamily="34" charset="-18"/>
              </a:rPr>
              <a:t> reikėtų pasielgti.</a:t>
            </a:r>
            <a:endParaRPr lang="en-GB" sz="2400" dirty="0">
              <a:solidFill>
                <a:srgbClr val="5B9BD5">
                  <a:lumMod val="50000"/>
                </a:srgb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2560" y="1823148"/>
            <a:ext cx="11866880" cy="1696720"/>
          </a:xfrm>
          <a:prstGeom prst="roundRect">
            <a:avLst/>
          </a:prstGeom>
          <a:solidFill>
            <a:srgbClr val="F15D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Konsultantams svarbu išgirsti ir išklausyti vaikus, todėl paskambinus ar parašius, jie t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ave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lt-LT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padrąsins </a:t>
            </a:r>
            <a:r>
              <a:rPr lang="lt-LT" sz="24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pasidalinti savo rūpesčiais, išklausys ir bandys suprasti, kaip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j</a:t>
            </a:r>
            <a:r>
              <a:rPr lang="lt-LT" sz="2400" b="1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au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ties</a:t>
            </a:r>
            <a:r>
              <a:rPr lang="lt-LT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i</a:t>
            </a:r>
            <a:r>
              <a:rPr lang="lt-LT" sz="24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, kas su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tavimi</a:t>
            </a:r>
            <a:r>
              <a:rPr lang="lt-LT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lt-LT" sz="24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vyksta, stengsis padėti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tau</a:t>
            </a:r>
            <a:endParaRPr lang="lt-LT" sz="2400" b="1" dirty="0" smtClean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algn="ctr"/>
            <a:r>
              <a:rPr lang="lt-LT" sz="32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pasijusti </a:t>
            </a:r>
            <a:r>
              <a:rPr lang="lt-LT" sz="3200" b="1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geriau</a:t>
            </a: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4236531"/>
            <a:ext cx="2565400" cy="19079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19120" y="4024354"/>
            <a:ext cx="6868160" cy="2357120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66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536"/>
          </a:xfrm>
        </p:spPr>
        <p:txBody>
          <a:bodyPr>
            <a:normAutofit/>
          </a:bodyPr>
          <a:lstStyle/>
          <a:p>
            <a:pPr algn="ctr"/>
            <a:r>
              <a:rPr lang="lt-LT" sz="48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Ar daug vaikų kreipiasi į „Vaikų liniją“?</a:t>
            </a:r>
            <a:endParaRPr lang="en-GB" sz="4800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36822"/>
            <a:ext cx="5232400" cy="46754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Per metus „Vaikų linijos“ konsultantai atsiliepia 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marL="0" indent="0" algn="ctr">
              <a:buNone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į daugiau nei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160 000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skambučių.</a:t>
            </a:r>
          </a:p>
          <a:p>
            <a:pPr marL="0" indent="0" algn="ctr">
              <a:buNone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Atsako į daugiau nei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1000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vaikų ir paauglių laiškų internetu.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2017 met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ų pabaigoje įdiegus pokalbius internetu („</a:t>
            </a:r>
            <a:r>
              <a:rPr lang="lt-LT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chatą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“), per mėnesį įvyko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100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susirašinėjimų su „Vaikų linijos“ konsultantais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marL="0" indent="0" algn="ctr">
              <a:buNone/>
            </a:pPr>
            <a:endParaRPr lang="lt-LT" dirty="0" smtClean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1836822"/>
            <a:ext cx="6502400" cy="33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3680" y="365126"/>
            <a:ext cx="12303760" cy="953536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linijos“ galimybės atsiliepti į skambučius, laiškus ir pokalbius internetu yra ribotos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701" y="2181225"/>
            <a:ext cx="4920859" cy="3929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7760" y="1811159"/>
            <a:ext cx="5984240" cy="1200329"/>
          </a:xfrm>
          <a:prstGeom prst="rect">
            <a:avLst/>
          </a:prstGeom>
          <a:solidFill>
            <a:srgbClr val="F15D3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Kasdien į „Vaikų liniją“ skambina ir rašo šimtai vaikų ir paauglių. Kartais tiems, kuriems labai reikia pagalbos, tenka palaukti, kol konsultantai galės atsiliepti telefonu, pradėti pokalbį internetu arba atsakyti į laišką.</a:t>
            </a:r>
            <a:endParaRPr lang="lt-LT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7760" y="3369379"/>
            <a:ext cx="5984240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latin typeface="DINRoundPro-Light" panose="020B0504020101010102" pitchFamily="34" charset="-18"/>
              </a:rPr>
              <a:t>Dalis vaikų, kreipdamiesi į „Vaikų liniją“, nori tik pajuokauti ar smagiai praleisti laiką. Natūralu, kad smagu yra išbandyti, kaip „Vaikų linija“ veikia, pabandyti sukurti istoriją konsultantui ar tiesiog </a:t>
            </a:r>
            <a:r>
              <a:rPr lang="lt-LT" dirty="0" err="1" smtClean="0">
                <a:latin typeface="DINRoundPro-Light" panose="020B0504020101010102" pitchFamily="34" charset="-18"/>
              </a:rPr>
              <a:t>paišdykauti</a:t>
            </a:r>
            <a:r>
              <a:rPr lang="lt-LT" dirty="0" smtClean="0">
                <a:latin typeface="DINRoundPro-Light" panose="020B0504020101010102" pitchFamily="34" charset="-18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7760" y="4927600"/>
            <a:ext cx="5984240" cy="1631216"/>
          </a:xfrm>
          <a:prstGeom prst="rect">
            <a:avLst/>
          </a:prstGeom>
          <a:solidFill>
            <a:srgbClr val="F15D3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lt-LT" sz="2000" dirty="0" smtClean="0"/>
              <a:t>Vis dėlto „Vaikų linija“ nuoširdžiai prašo vaikų, kurie gerai jaučiasi, suteikti galimybę prisiskambinti ir parašyti tiems, kurie liūdi, yra išsigandę ar turi kitų sunkumų. O vaikus, kurie nori pasipasakoti, „Vaikų linija“ kviečia būti kantrius ir sulaukti, kol konsultantai galės atsiliepti. </a:t>
            </a:r>
          </a:p>
        </p:txBody>
      </p:sp>
    </p:spTree>
    <p:extLst>
      <p:ext uri="{BB962C8B-B14F-4D97-AF65-F5344CB8AC3E}">
        <p14:creationId xmlns:p14="http://schemas.microsoft.com/office/powerpoint/2010/main" val="28015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71121"/>
            <a:ext cx="10612120" cy="1330960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atsiliepimai apie „Vaikų linijos“ pagalbą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41680" y="1940560"/>
            <a:ext cx="11125200" cy="3850640"/>
          </a:xfrm>
          <a:prstGeom prst="cloudCallout">
            <a:avLst>
              <a:gd name="adj1" fmla="val -34806"/>
              <a:gd name="adj2" fmla="val 69096"/>
            </a:avLst>
          </a:prstGeom>
          <a:solidFill>
            <a:srgbClr val="006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DINRoundPro-Light" panose="020B0504020101010102" pitchFamily="34" charset="-18"/>
              </a:rPr>
              <a:t>Išties pralinksmėjau, nes buvo liūdna. Ačiū. Ir šiaip esate padėję sunkiausiose situacijose. Ačiū labai! </a:t>
            </a:r>
            <a:endParaRPr lang="lt-LT" sz="2000" dirty="0" smtClean="0">
              <a:latin typeface="DINRoundPro-Light" panose="020B0504020101010102" pitchFamily="34" charset="-18"/>
            </a:endParaRPr>
          </a:p>
          <a:p>
            <a:pPr algn="ctr"/>
            <a:endParaRPr lang="lt-LT" sz="2000" dirty="0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316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71121"/>
            <a:ext cx="10612120" cy="1330960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atsiliepimai apie „Vaikų linijos“ pagalbą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41680" y="1940560"/>
            <a:ext cx="11125200" cy="3850640"/>
          </a:xfrm>
          <a:prstGeom prst="cloudCallout">
            <a:avLst>
              <a:gd name="adj1" fmla="val 29030"/>
              <a:gd name="adj2" fmla="val 65402"/>
            </a:avLst>
          </a:prstGeom>
          <a:solidFill>
            <a:srgbClr val="006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DINRoundPro-Light" panose="020B0504020101010102" pitchFamily="34" charset="-18"/>
              </a:rPr>
              <a:t>Aš visiškai neturiu su kuo pasikalbėti, jaučiuosi tokia vieniša. Esu labai dėkinga už Jūsų gerą darbą. Dėl tokių žmonių kaip Jūs, šis pasaulis dar turi lašelį vilties.</a:t>
            </a:r>
          </a:p>
          <a:p>
            <a:pPr algn="ctr"/>
            <a:endParaRPr lang="lt-LT" sz="2000" b="1" dirty="0" smtClean="0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670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71121"/>
            <a:ext cx="10612120" cy="1330960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atsiliepimai apie „Vaikų linijos“ pagalbą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06400" y="1940560"/>
            <a:ext cx="11125200" cy="3850640"/>
          </a:xfrm>
          <a:prstGeom prst="cloudCallout">
            <a:avLst>
              <a:gd name="adj1" fmla="val -46130"/>
              <a:gd name="adj2" fmla="val -68371"/>
            </a:avLst>
          </a:prstGeom>
          <a:solidFill>
            <a:srgbClr val="006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DINRoundPro-Light" panose="020B0504020101010102" pitchFamily="34" charset="-18"/>
              </a:rPr>
              <a:t>Man be galo padėjo tas pokalbis. Supratau, kad pagalbos galiu sulaukti ne tik iš šeimos ar giminių, bet iš visai nepažįstamų žmonių... </a:t>
            </a:r>
            <a:endParaRPr lang="lt-LT" sz="2000" dirty="0" smtClean="0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545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71121"/>
            <a:ext cx="10612120" cy="1330960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atsiliepimai apie „Vaikų linijos“ pagalbą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41680" y="1940560"/>
            <a:ext cx="11125200" cy="3850640"/>
          </a:xfrm>
          <a:prstGeom prst="cloudCallout">
            <a:avLst>
              <a:gd name="adj1" fmla="val 29030"/>
              <a:gd name="adj2" fmla="val 65402"/>
            </a:avLst>
          </a:prstGeom>
          <a:solidFill>
            <a:srgbClr val="006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DINRoundPro-Light" panose="020B0504020101010102" pitchFamily="34" charset="-18"/>
              </a:rPr>
              <a:t>Nežinau, kaip išreikšti džiaugsmą ir padėką jums. Nes jei nebūčiau parašiusi, gal nebūčiau gyva. Ačiū jums, o gal ir sau reikia dėkoti, kad į viską žiūriu kitaip.</a:t>
            </a:r>
          </a:p>
          <a:p>
            <a:pPr algn="ctr"/>
            <a:endParaRPr lang="lt-LT" sz="2000" dirty="0" smtClean="0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37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71121"/>
            <a:ext cx="10612120" cy="1330960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Vaikų ir paauglių atsiliepimai apie „Vaikų linijos“ pagalbą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85140" y="1869440"/>
            <a:ext cx="11125200" cy="3850640"/>
          </a:xfrm>
          <a:prstGeom prst="cloudCallout">
            <a:avLst>
              <a:gd name="adj1" fmla="val -46952"/>
              <a:gd name="adj2" fmla="val 60389"/>
            </a:avLst>
          </a:prstGeom>
          <a:solidFill>
            <a:srgbClr val="0067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2000" dirty="0">
                <a:latin typeface="DINRoundPro-Light" panose="020B0504020101010102" pitchFamily="34" charset="-18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000" dirty="0">
                <a:solidFill>
                  <a:schemeClr val="bg1"/>
                </a:solidFill>
                <a:latin typeface="DINRoundPro-Light" panose="020B0504020101010102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Ačiū tau, kartais atrodo, kad tik tu mane supranti.</a:t>
            </a:r>
            <a:endParaRPr lang="lt-LT" sz="2000" dirty="0">
              <a:solidFill>
                <a:schemeClr val="bg1"/>
              </a:solidFill>
              <a:effectLst/>
              <a:latin typeface="DINRoundPro-Light" panose="020B0504020101010102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6" y="3099335"/>
            <a:ext cx="7430703" cy="2082629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linija“ </a:t>
            </a: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– tai emocinės paramos tarnyba vaikams ir paaugliams iki 18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metų, </a:t>
            </a: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į kurią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galima kreiptis </a:t>
            </a: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dėl įvairių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jums </a:t>
            </a: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iškilusių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sunkumų ir klausimų.</a:t>
            </a:r>
            <a:endParaRPr lang="en-GB" b="1" dirty="0">
              <a:latin typeface="DINRoundPro-Light" panose="020B0504020101010102" pitchFamily="34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045" y="4438"/>
            <a:ext cx="2712955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DFE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42560" y="721020"/>
            <a:ext cx="6621193" cy="54156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000">
                <a:solidFill>
                  <a:srgbClr val="5B9BD5">
                    <a:lumMod val="50000"/>
                  </a:srgbClr>
                </a:solidFill>
                <a:latin typeface="Calibri Light" panose="020F0302020204030204"/>
                <a:ea typeface="+mj-ea"/>
                <a:cs typeface="+mj-cs"/>
              </a:rPr>
              <a:t>Neleisk sunkumams užaugti – papasakok apie juos suaugusiems, kuriais pasitiki, arba „Vaikų linijai“</a:t>
            </a:r>
            <a:r>
              <a:rPr lang="en-US" sz="4000">
                <a:solidFill>
                  <a:srgbClr val="5B9BD5">
                    <a:lumMod val="50000"/>
                  </a:srgbClr>
                </a:solidFill>
                <a:latin typeface="Calibri Light" panose="020F0302020204030204"/>
                <a:ea typeface="+mj-ea"/>
                <a:cs typeface="+mj-cs"/>
              </a:rPr>
              <a:t>!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9877" y="187098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06798"/>
              </a:solidFill>
              <a:latin typeface="DIN Round Pro Medium" charset="0"/>
              <a:ea typeface="DIN Round Pro Medium" charset="0"/>
              <a:cs typeface="DIN Round Pro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68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FE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14880" y="904240"/>
            <a:ext cx="7752080" cy="5222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9877" y="187098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06798"/>
              </a:solidFill>
              <a:latin typeface="DIN Round Pro Medium" charset="0"/>
              <a:ea typeface="DIN Round Pro Medium" charset="0"/>
              <a:cs typeface="DIN Round Pro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20" y="1927860"/>
            <a:ext cx="562356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54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linija“ gali padėti,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Kai </a:t>
            </a:r>
            <a:r>
              <a:rPr lang="fi-FI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liūdna, sunku, neramu.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Kai </a:t>
            </a:r>
            <a:r>
              <a:rPr lang="fi-FI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norisi 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pasikalbėti</a:t>
            </a:r>
            <a:r>
              <a:rPr lang="fi-FI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Kai jauti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vienišumą.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Kai nežinai, ką daryti.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Kai neturi su kuo pasitarti.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Kai nesupranti, kas su tavimi darosi.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Kai išgyveni stiprius jausmus.  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lt-LT" dirty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Ir dėl daugybės kitų priežasčių...</a:t>
            </a:r>
            <a:endParaRPr lang="fi-FI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12" y="2579161"/>
            <a:ext cx="4408005" cy="30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379"/>
            <a:ext cx="10515600" cy="1546309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Į „Vaikų liniją“ gali paskambinti nemokamu telefono numeriu </a:t>
            </a:r>
            <a:r>
              <a:rPr lang="lt-LT" b="1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116111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6121" y="1825625"/>
            <a:ext cx="289975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038" y="6176963"/>
            <a:ext cx="927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Kasdien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</a:t>
            </a:r>
            <a:r>
              <a:rPr lang="lt-LT" sz="36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nuo 11 iki 23 val.</a:t>
            </a:r>
            <a:endParaRPr lang="lt-LT" sz="3600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14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379"/>
            <a:ext cx="11917680" cy="1347537"/>
          </a:xfrm>
        </p:spPr>
        <p:txBody>
          <a:bodyPr>
            <a:no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linijai“ gali parašyti laišką internetu, prisiregistravęs </a:t>
            </a:r>
            <a:r>
              <a:rPr lang="lt-LT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vaikulinija.lt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svetainėje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95" y="2040318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" y="134755"/>
            <a:ext cx="12114998" cy="1555934"/>
          </a:xfrm>
        </p:spPr>
        <p:txBody>
          <a:bodyPr>
            <a:noAutofit/>
          </a:bodyPr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Su „Vaikų linijos“ konsultantais gali pabendrauti, susirašinėdamas pokalbiais internetu („</a:t>
            </a:r>
            <a:r>
              <a:rPr lang="lt-LT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chatu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“)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65" y="1876556"/>
            <a:ext cx="5245279" cy="4656541"/>
          </a:xfrm>
        </p:spPr>
      </p:pic>
    </p:spTree>
    <p:extLst>
      <p:ext uri="{BB962C8B-B14F-4D97-AF65-F5344CB8AC3E}">
        <p14:creationId xmlns:p14="http://schemas.microsoft.com/office/powerpoint/2010/main" val="6520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766" y="365126"/>
            <a:ext cx="11319310" cy="1011288"/>
          </a:xfrm>
        </p:spPr>
        <p:txBody>
          <a:bodyPr>
            <a:normAutofit fontScale="90000"/>
          </a:bodyPr>
          <a:lstStyle/>
          <a:p>
            <a:pPr algn="ctr"/>
            <a:r>
              <a:rPr lang="lt-LT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</a:t>
            </a:r>
            <a:r>
              <a:rPr lang="lt-LT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avo sunkumais gali pasidalinti 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su bendraamžiais „Vaikų linijos“ diskusijų forume </a:t>
            </a:r>
            <a:r>
              <a:rPr lang="lt-LT" dirty="0" err="1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vaikulinija.lt</a:t>
            </a:r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 svetainėje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6829" y="1859739"/>
            <a:ext cx="2377149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245" y="1960570"/>
            <a:ext cx="7313991" cy="425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2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„Vaikų linijos“ pagalba yra anonimiška ir konfidenciali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624" y="1941128"/>
            <a:ext cx="2447627" cy="435133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56632" y="1745198"/>
            <a:ext cx="6978315" cy="145764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DINRoundPro-Light" panose="020B0504020101010102" pitchFamily="34" charset="-18"/>
              </a:rPr>
              <a:t>Paskambinus, rašant laišką ar susirašinėjant gyvai internetu </a:t>
            </a:r>
            <a:r>
              <a:rPr lang="lt-LT" dirty="0" smtClean="0">
                <a:latin typeface="DINRoundPro-Light" panose="020B0504020101010102" pitchFamily="34" charset="-18"/>
              </a:rPr>
              <a:t>– neprivalai </a:t>
            </a:r>
            <a:r>
              <a:rPr lang="lt-LT" dirty="0">
                <a:latin typeface="DINRoundPro-Light" panose="020B0504020101010102" pitchFamily="34" charset="-18"/>
              </a:rPr>
              <a:t>pasakyti savo </a:t>
            </a:r>
            <a:r>
              <a:rPr lang="lt-LT" dirty="0" smtClean="0">
                <a:latin typeface="DINRoundPro-Light" panose="020B0504020101010102" pitchFamily="34" charset="-18"/>
              </a:rPr>
              <a:t>vardo </a:t>
            </a:r>
            <a:r>
              <a:rPr lang="lt-LT" dirty="0">
                <a:latin typeface="DINRoundPro-Light" panose="020B0504020101010102" pitchFamily="34" charset="-18"/>
              </a:rPr>
              <a:t>ar atskleisti </a:t>
            </a:r>
            <a:r>
              <a:rPr lang="lt-LT" dirty="0" smtClean="0">
                <a:latin typeface="DINRoundPro-Light" panose="020B0504020101010102" pitchFamily="34" charset="-18"/>
              </a:rPr>
              <a:t>kitos asmeninės informacijos.</a:t>
            </a:r>
            <a:endParaRPr lang="lt-LT" dirty="0">
              <a:latin typeface="DINRoundPro-Light" panose="020B0504020101010102" pitchFamily="34" charset="-18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77640" y="3245922"/>
            <a:ext cx="7376161" cy="160446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>
                <a:latin typeface="DINRoundPro-Light" panose="020B0504020101010102" pitchFamily="34" charset="-18"/>
              </a:rPr>
              <a:t>Apie tai, ką papasakosi „Vaikų linijai“, niekas nesužinos – visa tai liks „Vaikų linijoje</a:t>
            </a:r>
            <a:r>
              <a:rPr lang="lt-LT" sz="1600" dirty="0" smtClean="0">
                <a:latin typeface="DINRoundPro-Light" panose="020B0504020101010102" pitchFamily="34" charset="-18"/>
              </a:rPr>
              <a:t>“. </a:t>
            </a:r>
          </a:p>
          <a:p>
            <a:pPr algn="ctr"/>
            <a:r>
              <a:rPr lang="lt-LT" sz="1600" dirty="0" smtClean="0">
                <a:latin typeface="DINRoundPro-Light" panose="020B0504020101010102" pitchFamily="34" charset="-18"/>
              </a:rPr>
              <a:t>Išimtis yra tos situacijos, </a:t>
            </a:r>
            <a:r>
              <a:rPr lang="lt-LT" sz="1600" dirty="0" smtClean="0">
                <a:latin typeface="DINRoundPro-Light" panose="020B0504020101010102" pitchFamily="34" charset="-18"/>
              </a:rPr>
              <a:t>kai tavo </a:t>
            </a:r>
            <a:r>
              <a:rPr lang="lt-LT" sz="1600" dirty="0" smtClean="0">
                <a:latin typeface="DINRoundPro-Light" panose="020B0504020101010102" pitchFamily="34" charset="-18"/>
              </a:rPr>
              <a:t>gyvybei gresia pavojus – tuomet </a:t>
            </a:r>
            <a:r>
              <a:rPr lang="lt-LT" sz="1600" dirty="0" smtClean="0">
                <a:latin typeface="DINRoundPro-Light" panose="020B0504020101010102" pitchFamily="34" charset="-18"/>
              </a:rPr>
              <a:t>konsultantai</a:t>
            </a:r>
            <a:r>
              <a:rPr lang="lt-LT" sz="1600" dirty="0" smtClean="0">
                <a:latin typeface="DINRoundPro-Light" panose="020B0504020101010102" pitchFamily="34" charset="-18"/>
              </a:rPr>
              <a:t> </a:t>
            </a:r>
            <a:r>
              <a:rPr lang="lt-LT" sz="1600" dirty="0" smtClean="0">
                <a:latin typeface="DINRoundPro-Light" panose="020B0504020101010102" pitchFamily="34" charset="-18"/>
              </a:rPr>
              <a:t>apie skambutį </a:t>
            </a:r>
            <a:r>
              <a:rPr lang="lt-LT" sz="1600" dirty="0" smtClean="0">
                <a:latin typeface="DINRoundPro-Light" panose="020B0504020101010102" pitchFamily="34" charset="-18"/>
              </a:rPr>
              <a:t>informuoja </a:t>
            </a:r>
            <a:r>
              <a:rPr lang="lt-LT" sz="1600" dirty="0" smtClean="0">
                <a:latin typeface="DINRoundPro-Light" panose="020B0504020101010102" pitchFamily="34" charset="-18"/>
              </a:rPr>
              <a:t>skubios pagalbos tarnybas. </a:t>
            </a:r>
            <a:endParaRPr lang="lt-LT" sz="1600" dirty="0">
              <a:latin typeface="DINRoundPro-Light" panose="020B0504020101010102" pitchFamily="34" charset="-18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48990" y="4850386"/>
            <a:ext cx="6791706" cy="19344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dirty="0" smtClean="0">
                <a:latin typeface="DINRoundPro-Light" panose="020B0504020101010102" pitchFamily="34" charset="-18"/>
              </a:rPr>
              <a:t>Kartais, pristatant „Vaikų linijos“ veiklą, viešai pateikiami gautų skambučių ir laiškų pavyzdžiai. Tačiau juose asmeninė informacija bei konkrečios situacijų detalės būna pakeistos, užtikrinant vaiko </a:t>
            </a:r>
            <a:r>
              <a:rPr lang="en-US" sz="1600" dirty="0" err="1" smtClean="0">
                <a:latin typeface="DINRoundPro-Light" panose="020B0504020101010102" pitchFamily="34" charset="-18"/>
              </a:rPr>
              <a:t>privatum</a:t>
            </a:r>
            <a:r>
              <a:rPr lang="lt-LT" sz="1600" dirty="0" smtClean="0">
                <a:latin typeface="DINRoundPro-Light" panose="020B0504020101010102" pitchFamily="34" charset="-18"/>
              </a:rPr>
              <a:t>ą ir saugumą</a:t>
            </a:r>
            <a:r>
              <a:rPr lang="lt-LT" dirty="0" smtClean="0">
                <a:latin typeface="DINRoundPro-Light" panose="020B0504020101010102" pitchFamily="34" charset="-18"/>
              </a:rPr>
              <a:t>.</a:t>
            </a:r>
            <a:endParaRPr lang="lt-LT" dirty="0">
              <a:latin typeface="DINRoundPro-Light" panose="020B0504020101010102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1214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536"/>
          </a:xfrm>
        </p:spPr>
        <p:txBody>
          <a:bodyPr>
            <a:normAutofit/>
          </a:bodyPr>
          <a:lstStyle/>
          <a:p>
            <a:pPr algn="ctr"/>
            <a:r>
              <a:rPr lang="lt-LT" sz="4800" dirty="0" smtClean="0">
                <a:solidFill>
                  <a:schemeClr val="accent1">
                    <a:lumMod val="50000"/>
                  </a:schemeClr>
                </a:solidFill>
                <a:latin typeface="DINRoundPro-Light" panose="020B0504020101010102" pitchFamily="34" charset="-18"/>
              </a:rPr>
              <a:t>Jei tau reikalinga kitokia pagalba</a:t>
            </a:r>
            <a:endParaRPr lang="en-GB" sz="4800" dirty="0">
              <a:solidFill>
                <a:schemeClr val="accent1">
                  <a:lumMod val="50000"/>
                </a:schemeClr>
              </a:solidFill>
              <a:latin typeface="DINRoundPro-Light" panose="020B0504020101010102" pitchFamily="34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74088" y="1857248"/>
            <a:ext cx="8616696" cy="187452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>
                <a:latin typeface="DINRoundPro-Light" panose="020B0504020101010102" pitchFamily="34" charset="-18"/>
              </a:rPr>
              <a:t>Patiri smurtą mokykloje ar namuose ir nori, kad kažkas </a:t>
            </a:r>
            <a:r>
              <a:rPr lang="lt-LT" sz="2000" smtClean="0">
                <a:latin typeface="DINRoundPro-Light" panose="020B0504020101010102" pitchFamily="34" charset="-18"/>
              </a:rPr>
              <a:t>įsikištų?</a:t>
            </a:r>
            <a:endParaRPr lang="lt-LT" sz="2000">
              <a:latin typeface="DINRoundPro-Light" panose="020B0504020101010102" pitchFamily="34" charset="-18"/>
            </a:endParaRPr>
          </a:p>
          <a:p>
            <a:pPr algn="ctr"/>
            <a:r>
              <a:rPr lang="lt-LT" sz="2000" smtClean="0">
                <a:latin typeface="DINRoundPro-Light" panose="020B0504020101010102" pitchFamily="34" charset="-18"/>
              </a:rPr>
              <a:t>Esi neprižiūrimas?</a:t>
            </a:r>
            <a:endParaRPr lang="lt-LT" sz="2000">
              <a:latin typeface="DINRoundPro-Light" panose="020B0504020101010102" pitchFamily="34" charset="-18"/>
            </a:endParaRPr>
          </a:p>
          <a:p>
            <a:pPr algn="ctr"/>
            <a:r>
              <a:rPr lang="lt-LT" sz="2000" smtClean="0">
                <a:latin typeface="DINRoundPro-Light" panose="020B0504020101010102" pitchFamily="34" charset="-18"/>
              </a:rPr>
              <a:t>Stebi ar žinai, </a:t>
            </a:r>
            <a:r>
              <a:rPr lang="lt-LT" sz="2000">
                <a:latin typeface="DINRoundPro-Light" panose="020B0504020101010102" pitchFamily="34" charset="-18"/>
              </a:rPr>
              <a:t>kaip kitas vaikas yra </a:t>
            </a:r>
            <a:r>
              <a:rPr lang="lt-LT" sz="2000" smtClean="0">
                <a:latin typeface="DINRoundPro-Light" panose="020B0504020101010102" pitchFamily="34" charset="-18"/>
              </a:rPr>
              <a:t>skriaudžiamas?</a:t>
            </a:r>
            <a:endParaRPr lang="lt-LT" sz="2000">
              <a:latin typeface="DINRoundPro-Light" panose="020B0504020101010102" pitchFamily="34" charset="-18"/>
            </a:endParaRPr>
          </a:p>
          <a:p>
            <a:pPr algn="ctr"/>
            <a:r>
              <a:rPr lang="lt-LT" sz="2000" smtClean="0">
                <a:latin typeface="DINRoundPro-Light" panose="020B0504020101010102" pitchFamily="34" charset="-18"/>
              </a:rPr>
              <a:t>Norėtum </a:t>
            </a:r>
            <a:r>
              <a:rPr lang="lt-LT" sz="2000">
                <a:latin typeface="DINRoundPro-Light" panose="020B0504020101010102" pitchFamily="34" charset="-18"/>
              </a:rPr>
              <a:t>gauti specifinės socialinės ar teisinės </a:t>
            </a:r>
            <a:r>
              <a:rPr lang="lt-LT" sz="2000" smtClean="0">
                <a:latin typeface="DINRoundPro-Light" panose="020B0504020101010102" pitchFamily="34" charset="-18"/>
              </a:rPr>
              <a:t>informacijos?</a:t>
            </a:r>
            <a:endParaRPr lang="lt-LT" sz="2000">
              <a:latin typeface="DINRoundPro-Light" panose="020B0504020101010102" pitchFamily="34" charset="-18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279392" y="4055364"/>
            <a:ext cx="1889760" cy="6309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ounded Rectangle 5"/>
          <p:cNvSpPr/>
          <p:nvPr/>
        </p:nvSpPr>
        <p:spPr>
          <a:xfrm>
            <a:off x="673608" y="4928616"/>
            <a:ext cx="8689848" cy="179222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smtClean="0">
                <a:latin typeface="DINRoundPro-Light" panose="020B0504020101010102" pitchFamily="34" charset="-18"/>
              </a:rPr>
              <a:t>„</a:t>
            </a:r>
            <a:r>
              <a:rPr lang="lt-LT" dirty="0">
                <a:latin typeface="DINRoundPro-Light" panose="020B0504020101010102" pitchFamily="34" charset="-18"/>
              </a:rPr>
              <a:t>Vaikų linijos“ konsultantai gali tavo skambutį sujungti </a:t>
            </a:r>
            <a:r>
              <a:rPr lang="lt-LT" dirty="0" smtClean="0">
                <a:latin typeface="DINRoundPro-Light" panose="020B0504020101010102" pitchFamily="34" charset="-18"/>
              </a:rPr>
              <a:t>su </a:t>
            </a:r>
            <a:r>
              <a:rPr lang="lt-LT" dirty="0">
                <a:latin typeface="DINRoundPro-Light" panose="020B0504020101010102" pitchFamily="34" charset="-18"/>
              </a:rPr>
              <a:t>„Pagalbos vaikams linija“ (Valstybės vaiko teisių apsaugos ir įvaikinimo tarnyboje).</a:t>
            </a:r>
          </a:p>
          <a:p>
            <a:pPr algn="ctr"/>
            <a:r>
              <a:rPr lang="lt-LT" dirty="0">
                <a:latin typeface="DINRoundPro-Light" panose="020B0504020101010102" pitchFamily="34" charset="-18"/>
              </a:rPr>
              <a:t>Jos </a:t>
            </a:r>
            <a:r>
              <a:rPr lang="en-US" dirty="0" smtClean="0">
                <a:latin typeface="DINRoundPro-Light" panose="020B0504020101010102" pitchFamily="34" charset="-18"/>
              </a:rPr>
              <a:t>s</a:t>
            </a:r>
            <a:r>
              <a:rPr lang="lt-LT" dirty="0" err="1" smtClean="0">
                <a:latin typeface="DINRoundPro-Light" panose="020B0504020101010102" pitchFamily="34" charset="-18"/>
              </a:rPr>
              <a:t>pecialistai</a:t>
            </a:r>
            <a:r>
              <a:rPr lang="lt-LT" dirty="0" smtClean="0">
                <a:latin typeface="DINRoundPro-Light" panose="020B0504020101010102" pitchFamily="34" charset="-18"/>
              </a:rPr>
              <a:t> </a:t>
            </a:r>
            <a:r>
              <a:rPr lang="lt-LT" dirty="0">
                <a:latin typeface="DINRoundPro-Light" panose="020B0504020101010102" pitchFamily="34" charset="-18"/>
              </a:rPr>
              <a:t>galės inicijuoti tolesnę pagalbą, palaikyti su tavimi ryšį problemos sprendimo metu ar atsakyti į tau rūpimus klausimus.</a:t>
            </a:r>
          </a:p>
        </p:txBody>
      </p:sp>
    </p:spTree>
    <p:extLst>
      <p:ext uri="{BB962C8B-B14F-4D97-AF65-F5344CB8AC3E}">
        <p14:creationId xmlns:p14="http://schemas.microsoft.com/office/powerpoint/2010/main" val="2943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iku linij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iku linija" id="{34D08758-973D-4397-9B89-8FD2D62C3653}" vid="{6B15658A-B69A-4106-A2F7-37FE9F716D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3880</TotalTime>
  <Words>881</Words>
  <Application>Microsoft Office PowerPoint</Application>
  <PresentationFormat>Widescreen</PresentationFormat>
  <Paragraphs>74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DIN Round Pro Medium</vt:lpstr>
      <vt:lpstr>DINRoundPro-Light</vt:lpstr>
      <vt:lpstr>Times New Roman</vt:lpstr>
      <vt:lpstr>vaiku linija</vt:lpstr>
      <vt:lpstr>„Vaikų linija“, klausau </vt:lpstr>
      <vt:lpstr>„Vaikų linija“ – tai emocinės paramos tarnyba vaikams ir paaugliams iki 18 metų, į kurią galima kreiptis dėl įvairių jums iškilusių sunkumų ir klausimų.</vt:lpstr>
      <vt:lpstr>„Vaikų linija“ gali padėti,</vt:lpstr>
      <vt:lpstr>Į „Vaikų liniją“ gali paskambinti nemokamu telefono numeriu 116111</vt:lpstr>
      <vt:lpstr>„Vaikų linijai“ gali parašyti laišką internetu, prisiregistravęs vaikulinija.lt svetainėje</vt:lpstr>
      <vt:lpstr>Su „Vaikų linijos“ konsultantais gali pabendrauti, susirašinėdamas pokalbiais internetu („chatu“)</vt:lpstr>
      <vt:lpstr>Savo sunkumais gali pasidalinti su bendraamžiais „Vaikų linijos“ diskusijų forume vaikulinija.lt svetainėje</vt:lpstr>
      <vt:lpstr>„Vaikų linijos“ pagalba yra anonimiška ir konfidenciali</vt:lpstr>
      <vt:lpstr>Jei tau reikalinga kitokia pagalba</vt:lpstr>
      <vt:lpstr>Dėl ko dažniausiai „Vaikų linijai“ skambina ir rašo vaikai bei paaugliai?</vt:lpstr>
      <vt:lpstr>Kas yra „Vaikų linijos“ konsultantai?</vt:lpstr>
      <vt:lpstr>„Vaikų linijos“ savanoriai konsultantai – įvairaus amžiaus ir profesijų žmonės, baigę specialius mokymus ir norintys padėti išklausyti vaikus</vt:lpstr>
      <vt:lpstr>Ar daug vaikų kreipiasi į „Vaikų liniją“?</vt:lpstr>
      <vt:lpstr>„Vaikų linijos“ galimybės atsiliepti į skambučius, laiškus ir pokalbius internetu yra ribotos</vt:lpstr>
      <vt:lpstr>Vaikų ir paauglių atsiliepimai apie „Vaikų linijos“ pagalbą</vt:lpstr>
      <vt:lpstr>Vaikų ir paauglių atsiliepimai apie „Vaikų linijos“ pagalbą</vt:lpstr>
      <vt:lpstr>Vaikų ir paauglių atsiliepimai apie „Vaikų linijos“ pagalbą</vt:lpstr>
      <vt:lpstr>Vaikų ir paauglių atsiliepimai apie „Vaikų linijos“ pagalbą</vt:lpstr>
      <vt:lpstr>Vaikų ir paauglių atsiliepimai apie „Vaikų linijos“ pagalbą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Windows User</cp:lastModifiedBy>
  <cp:revision>71</cp:revision>
  <dcterms:created xsi:type="dcterms:W3CDTF">2017-08-04T09:14:45Z</dcterms:created>
  <dcterms:modified xsi:type="dcterms:W3CDTF">2018-03-19T11:37:50Z</dcterms:modified>
</cp:coreProperties>
</file>